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1"/>
  </p:notesMasterIdLst>
  <p:sldIdLst>
    <p:sldId id="282" r:id="rId2"/>
    <p:sldId id="256" r:id="rId3"/>
    <p:sldId id="267" r:id="rId4"/>
    <p:sldId id="268" r:id="rId5"/>
    <p:sldId id="273" r:id="rId6"/>
    <p:sldId id="322" r:id="rId7"/>
    <p:sldId id="323" r:id="rId8"/>
    <p:sldId id="324" r:id="rId9"/>
    <p:sldId id="316" r:id="rId10"/>
    <p:sldId id="292" r:id="rId11"/>
    <p:sldId id="299" r:id="rId12"/>
    <p:sldId id="304" r:id="rId13"/>
    <p:sldId id="306" r:id="rId14"/>
    <p:sldId id="307" r:id="rId15"/>
    <p:sldId id="308" r:id="rId16"/>
    <p:sldId id="319" r:id="rId17"/>
    <p:sldId id="326" r:id="rId18"/>
    <p:sldId id="327" r:id="rId19"/>
    <p:sldId id="328" r:id="rId2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3"/>
            <p14:sldId id="322"/>
            <p14:sldId id="323"/>
            <p14:sldId id="324"/>
            <p14:sldId id="316"/>
            <p14:sldId id="292"/>
            <p14:sldId id="299"/>
            <p14:sldId id="304"/>
            <p14:sldId id="306"/>
            <p14:sldId id="307"/>
            <p14:sldId id="308"/>
            <p14:sldId id="319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  <p:cmAuthor id="2" name="정재영" initials="정" lastIdx="1" clrIdx="1">
    <p:extLst>
      <p:ext uri="{19B8F6BF-5375-455C-9EA6-DF929625EA0E}">
        <p15:presenceInfo xmlns:p15="http://schemas.microsoft.com/office/powerpoint/2012/main" userId="S::5577747@stu.kmu.ac.kr::286c6522-c652-46d1-bf91-4c0de41d3e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84767" autoAdjust="0"/>
  </p:normalViewPr>
  <p:slideViewPr>
    <p:cSldViewPr snapToGrid="0" showGuides="1">
      <p:cViewPr varScale="1">
        <p:scale>
          <a:sx n="94" d="100"/>
          <a:sy n="94" d="100"/>
        </p:scale>
        <p:origin x="978" y="8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 관리를 통해 캐릭터의 생명을 유지해야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죽음을 막기위해 몬스터를 처치해야 함과 동시에 자원을 관리해야 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또 자원은 던전의 몬스터를 처치하거나 던전을 탐험해야 획득할 수 있어 가만히 앉아서 죽음을 맞이 하기 보다 위험을 무릅쓰고 던전을 탐험하는 상황이 발생하게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죽음이 던전은 진행하는데 긴장감을 조성한다면 자원관리는 그 긴장감을 이겨내 던전을 탐험해야 하는 이유를 만들어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던전을 탐험해야 하는 목적을 부여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영속적 죽음이 긴장감을 유발해 게임 플레이를 더디게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7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부활 시스템 </a:t>
            </a:r>
            <a:r>
              <a:rPr lang="ko-KR" altLang="en-US" dirty="0" err="1"/>
              <a:t>쟇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68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9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91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26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42.png"/><Relationship Id="rId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0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73304"/>
              </p:ext>
            </p:extLst>
          </p:nvPr>
        </p:nvGraphicFramePr>
        <p:xfrm>
          <a:off x="838200" y="808038"/>
          <a:ext cx="10515597" cy="430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12.24~12.26(24)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죽음을 통한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문제를 해결하려는 노력을 통해 캐릭터와 유저는 성장한다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95929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23111"/>
            <a:ext cx="5554384" cy="1531470"/>
          </a:xfrm>
          <a:prstGeom prst="roundRect">
            <a:avLst>
              <a:gd name="adj" fmla="val 2012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338804" y="3630052"/>
            <a:ext cx="947033" cy="88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7" y="3647007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3028843" y="462337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228209" y="450712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1094715" y="466014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4E5675CE-3A9A-43CC-98AC-48A8E202391E}"/>
              </a:ext>
            </a:extLst>
          </p:cNvPr>
          <p:cNvSpPr/>
          <p:nvPr/>
        </p:nvSpPr>
        <p:spPr>
          <a:xfrm>
            <a:off x="1913200" y="390325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CF58FF2-F53A-4928-823D-57C17EE7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52" y="3490209"/>
            <a:ext cx="1227062" cy="12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E87650-AD18-43E3-AAE1-3E8B0DFD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72" y="5094972"/>
            <a:ext cx="1173358" cy="11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405E04-BEEF-4714-AC77-21CBB5D4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73" y="5085268"/>
            <a:ext cx="1263445" cy="126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 육성에 투자한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유저의 숙련도 보다 낮은 과정을 다시 플레이 해야 하는 지루함 때문에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페널티로 인해 다른 게임 보다 큰 긴장감이 생긴다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큰 페널티 만큼 극복의 성취감이 다른 게임에 비해 높기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높은 긴장과 이완을 오가며 성장한 숙련도를 시각적으로 확인하게 되어 게임에 몰입한다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533676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120314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1986400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02193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563687" y="3768905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1441836" y="4701110"/>
            <a:ext cx="3223725" cy="1255218"/>
            <a:chOff x="1253577" y="4513276"/>
            <a:chExt cx="3223725" cy="1255218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77" y="4959465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6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39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죽음의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없어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선택의 결과는 오로지 플레이어가 책임을 짐으로 신중함을 요구한다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반면 세이브 포인트가 있는 다른 게임의 유저의 경우 선택이 잘못 되었음을 알게 되면 이전 세이브 포인트로 이동해 더 나은 선택을 고르게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고민하는 시간이 아깝게 느끼게 되고 페널티의 경각심 또한 줄어든다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기존 다른 게임에 비해 로그</a:t>
            </a:r>
            <a:r>
              <a:rPr lang="en-US" altLang="ko-KR" sz="1400" b="1" dirty="0">
                <a:solidFill>
                  <a:srgbClr val="7030A0"/>
                </a:solidFill>
              </a:rPr>
              <a:t>-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게임의 플레이어는 자신의 선택이 이후 플레이에 어떤 영향을 끼칠지 진지하게 고민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6">
            <a:extLst>
              <a:ext uri="{FF2B5EF4-FFF2-40B4-BE49-F238E27FC236}">
                <a16:creationId xmlns:a16="http://schemas.microsoft.com/office/drawing/2014/main" id="{C6669A39-0F71-4C67-9287-9128ED3F7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896" y="4682124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93D5A615-F753-4DA5-9449-04761669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61" y="5088582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B7CBD4C-E651-4AB5-AF52-691A5929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64" y="451482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C56F49A-7E81-4F60-A785-5C2204C9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95" y="4761490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반복적인 플레이로 게임은 쉽게 지루해진다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멀티 플레이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자극을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온라인 게임이 업데이트를 하는 이유도 유저를 긴 시간 잡아 두기 위해서다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반복 플레이의 지루함을 새로운 환경과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업데이트가 필요 없는 것은 아니지만 기존 게임과 달리 업데이트 주기가 길어지는 효과를 얻을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E7C0E3E-4239-4495-8D64-3FB90F88FFA2}"/>
              </a:ext>
            </a:extLst>
          </p:cNvPr>
          <p:cNvGrpSpPr/>
          <p:nvPr/>
        </p:nvGrpSpPr>
        <p:grpSpPr>
          <a:xfrm>
            <a:off x="6200499" y="4680623"/>
            <a:ext cx="2575871" cy="1257364"/>
            <a:chOff x="6353155" y="4253029"/>
            <a:chExt cx="4674671" cy="228185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DA80A2-BD2B-486A-A3F5-87DA89657268}"/>
                </a:ext>
              </a:extLst>
            </p:cNvPr>
            <p:cNvGrpSpPr/>
            <p:nvPr/>
          </p:nvGrpSpPr>
          <p:grpSpPr>
            <a:xfrm>
              <a:off x="6724678" y="4253029"/>
              <a:ext cx="4303148" cy="2281857"/>
              <a:chOff x="958571" y="4253029"/>
              <a:chExt cx="4303148" cy="2281857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10A9B5C1-E336-48CC-85EA-6029121CA846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82" name="Picture 16">
                  <a:extLst>
                    <a:ext uri="{FF2B5EF4-FFF2-40B4-BE49-F238E27FC236}">
                      <a16:creationId xmlns:a16="http://schemas.microsoft.com/office/drawing/2014/main" id="{8FA7F68C-E45D-49BC-B10C-F2D74F3CB4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16">
                  <a:extLst>
                    <a:ext uri="{FF2B5EF4-FFF2-40B4-BE49-F238E27FC236}">
                      <a16:creationId xmlns:a16="http://schemas.microsoft.com/office/drawing/2014/main" id="{1CBC695C-23C8-4B29-B397-CE170A4904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8" name="Picture 20">
                <a:extLst>
                  <a:ext uri="{FF2B5EF4-FFF2-40B4-BE49-F238E27FC236}">
                    <a16:creationId xmlns:a16="http://schemas.microsoft.com/office/drawing/2014/main" id="{23BBF265-57CB-48E1-8175-B5A354CDF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58571" y="5485686"/>
                <a:ext cx="1018791" cy="1018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>
                <a:extLst>
                  <a:ext uri="{FF2B5EF4-FFF2-40B4-BE49-F238E27FC236}">
                    <a16:creationId xmlns:a16="http://schemas.microsoft.com/office/drawing/2014/main" id="{CC299B96-438A-47AA-AFE1-888A2724D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876106" y="4529422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0">
                <a:extLst>
                  <a:ext uri="{FF2B5EF4-FFF2-40B4-BE49-F238E27FC236}">
                    <a16:creationId xmlns:a16="http://schemas.microsoft.com/office/drawing/2014/main" id="{14DAAE8F-A08C-466E-B7ED-95FCB4729B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876278" y="5370651"/>
                <a:ext cx="392261" cy="40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>
                <a:extLst>
                  <a:ext uri="{FF2B5EF4-FFF2-40B4-BE49-F238E27FC236}">
                    <a16:creationId xmlns:a16="http://schemas.microsoft.com/office/drawing/2014/main" id="{22ACA646-034E-4D9C-9CA3-BD5821B452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">
                <a:extLst>
                  <a:ext uri="{FF2B5EF4-FFF2-40B4-BE49-F238E27FC236}">
                    <a16:creationId xmlns:a16="http://schemas.microsoft.com/office/drawing/2014/main" id="{0B8D1C8C-7F3E-4000-B432-539698C16E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3049134" y="5825013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2">
                <a:extLst>
                  <a:ext uri="{FF2B5EF4-FFF2-40B4-BE49-F238E27FC236}">
                    <a16:creationId xmlns:a16="http://schemas.microsoft.com/office/drawing/2014/main" id="{12F4008B-A633-45EE-AD15-A504EF6473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2096590" y="4717024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6" name="말풍선: 모서리가 둥근 사각형 85">
              <a:extLst>
                <a:ext uri="{FF2B5EF4-FFF2-40B4-BE49-F238E27FC236}">
                  <a16:creationId xmlns:a16="http://schemas.microsoft.com/office/drawing/2014/main" id="{E58FBE6D-73C1-46D1-AF24-CE37DF56EBB9}"/>
                </a:ext>
              </a:extLst>
            </p:cNvPr>
            <p:cNvSpPr/>
            <p:nvPr/>
          </p:nvSpPr>
          <p:spPr>
            <a:xfrm>
              <a:off x="6353155" y="4593043"/>
              <a:ext cx="1413747" cy="650499"/>
            </a:xfrm>
            <a:prstGeom prst="wedgeRoundRectCallout">
              <a:avLst>
                <a:gd name="adj1" fmla="val -1294"/>
                <a:gd name="adj2" fmla="val 8007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전 이랑 다른데</a:t>
              </a:r>
              <a:r>
                <a:rPr lang="en-US" altLang="ko-KR" sz="900" dirty="0">
                  <a:solidFill>
                    <a:schemeClr val="tx1"/>
                  </a:solidFill>
                </a:rPr>
                <a:t>??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1B3B90-CA0B-4A77-95F5-43B16C7BB92C}"/>
              </a:ext>
            </a:extLst>
          </p:cNvPr>
          <p:cNvGrpSpPr/>
          <p:nvPr/>
        </p:nvGrpSpPr>
        <p:grpSpPr>
          <a:xfrm>
            <a:off x="9008811" y="4674515"/>
            <a:ext cx="2597223" cy="1269580"/>
            <a:chOff x="548295" y="4253029"/>
            <a:chExt cx="4713424" cy="23040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2333AD-714D-471D-9519-0D88A8D51108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3088" name="Picture 16">
                <a:extLst>
                  <a:ext uri="{FF2B5EF4-FFF2-40B4-BE49-F238E27FC236}">
                    <a16:creationId xmlns:a16="http://schemas.microsoft.com/office/drawing/2014/main" id="{B7A6EB4A-0EBD-4600-9885-2C47DF958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16">
                <a:extLst>
                  <a:ext uri="{FF2B5EF4-FFF2-40B4-BE49-F238E27FC236}">
                    <a16:creationId xmlns:a16="http://schemas.microsoft.com/office/drawing/2014/main" id="{FE999A68-4EB6-455B-B5CC-03A56AAA7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Picture 8">
              <a:extLst>
                <a:ext uri="{FF2B5EF4-FFF2-40B4-BE49-F238E27FC236}">
                  <a16:creationId xmlns:a16="http://schemas.microsoft.com/office/drawing/2014/main" id="{A6B8697E-F685-4B5E-8BE3-BD26A1C3A3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665639" y="4575406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0">
              <a:extLst>
                <a:ext uri="{FF2B5EF4-FFF2-40B4-BE49-F238E27FC236}">
                  <a16:creationId xmlns:a16="http://schemas.microsoft.com/office/drawing/2014/main" id="{D8ACBA68-C8E3-4385-9911-08AFB4E727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268160" y="5673445"/>
              <a:ext cx="757953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2">
              <a:extLst>
                <a:ext uri="{FF2B5EF4-FFF2-40B4-BE49-F238E27FC236}">
                  <a16:creationId xmlns:a16="http://schemas.microsoft.com/office/drawing/2014/main" id="{3ACDBC5D-E2AB-4686-83DF-D5E52B621E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336581A3-451E-4177-830F-B6037D03622E}"/>
                </a:ext>
              </a:extLst>
            </p:cNvPr>
            <p:cNvSpPr/>
            <p:nvPr/>
          </p:nvSpPr>
          <p:spPr>
            <a:xfrm>
              <a:off x="695325" y="4729807"/>
              <a:ext cx="1413747" cy="650499"/>
            </a:xfrm>
            <a:prstGeom prst="wedgeRoundRectCallout">
              <a:avLst>
                <a:gd name="adj1" fmla="val -20833"/>
                <a:gd name="adj2" fmla="val 7567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아</a:t>
              </a:r>
              <a:r>
                <a:rPr lang="en-US" altLang="ko-KR" sz="1000" dirty="0">
                  <a:solidFill>
                    <a:schemeClr val="tx1"/>
                  </a:solidFill>
                </a:rPr>
                <a:t>.. </a:t>
              </a:r>
              <a:r>
                <a:rPr lang="ko-KR" altLang="en-US" sz="1000" dirty="0">
                  <a:solidFill>
                    <a:schemeClr val="tx1"/>
                  </a:solidFill>
                </a:rPr>
                <a:t>지루해</a:t>
              </a:r>
            </a:p>
          </p:txBody>
        </p: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F9D520FF-D034-40F8-BEDB-8DE81046B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95" y="5406726"/>
              <a:ext cx="1150328" cy="1150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E741A6-643B-4CF2-B73F-5A958C71D44F}"/>
              </a:ext>
            </a:extLst>
          </p:cNvPr>
          <p:cNvSpPr txBox="1"/>
          <p:nvPr/>
        </p:nvSpPr>
        <p:spPr>
          <a:xfrm>
            <a:off x="6166926" y="6039825"/>
            <a:ext cx="5153975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랜덤 생성도 무수한 반복 시도를 통해 패턴을 익히게 되어 있다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업데이트로 신규 구조물 또는 아이템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몬스터를 등장시킴으로 새로운 환경을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길을 만드는 타일</a:t>
            </a:r>
            <a:r>
              <a:rPr lang="en-US" altLang="ko-KR" sz="1200" dirty="0">
                <a:solidFill>
                  <a:schemeClr val="tx1"/>
                </a:solidFill>
              </a:rPr>
              <a:t>(x, y, m, n), </a:t>
            </a:r>
            <a:r>
              <a:rPr lang="ko-KR" altLang="en-US" sz="1200" dirty="0">
                <a:solidFill>
                  <a:schemeClr val="tx1"/>
                </a:solidFill>
              </a:rPr>
              <a:t>버프 지급하는 성소</a:t>
            </a:r>
            <a:r>
              <a:rPr lang="en-US" altLang="ko-KR" sz="1200" dirty="0">
                <a:solidFill>
                  <a:schemeClr val="tx1"/>
                </a:solidFill>
              </a:rPr>
              <a:t> (b, c),</a:t>
            </a:r>
            <a:r>
              <a:rPr lang="ko-KR" altLang="en-US" sz="1200" dirty="0">
                <a:solidFill>
                  <a:schemeClr val="tx1"/>
                </a:solidFill>
              </a:rPr>
              <a:t> 고정 이벤트 발생</a:t>
            </a:r>
            <a:r>
              <a:rPr lang="en-US" altLang="ko-KR" sz="1200" dirty="0">
                <a:solidFill>
                  <a:schemeClr val="tx1"/>
                </a:solidFill>
              </a:rPr>
              <a:t> (*).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미리 구조물의 리소스를 만들어 둔 상태에서 랜덤 배치함으로 개발 효율을 올릴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살리는 랜덤 생성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가치가 낮은 요소를 랜덤으로 배치하는 것에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새로운 경험을 주는 오두막이나 동굴의 경우 환경에 큰 변화를 주기 때문에 유저는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게임의 특징을 부각시킬 수 있는 요소와 구역을 지정해 랜덤 배치하는 것이 이상적인 방식이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예측 불가능한 상황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식별 요소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게임을 구성하는 대부분이 랜덤으로 배치되는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생성과 함께 식별 요소를 함께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랜덤으로 배치한 정보를 유저에게 전달하지 않고 식별 요소로 가림으로 이전과 달라진 던전 환경을 유저가 직접 경험으로 체험하도록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유저는 앞으로 플레이 과정에 대해 예상할 수 없게 되고</a:t>
            </a:r>
            <a:r>
              <a:rPr lang="en-US" altLang="ko-KR" sz="1400" b="1" dirty="0">
                <a:solidFill>
                  <a:srgbClr val="7030A0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예상할 수 없는 미래에 언제든 캐릭터가 사망하는 상황이 발생할 수 있다는 것에 긴장감이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생성과 함께 식별 요소는 플레이어에게 주는 영향이 다른 요소들에 비해 크다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강하기 때문에 자칫 잘못하면 유저가 게임을 포기하게 되는 상황이 발생하기도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대표적인 상황으로 운 좋지 않아 플레이어 본인의 실력을 제대로 발휘 하지 못했을 때가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err="1">
                <a:solidFill>
                  <a:srgbClr val="7030A0"/>
                </a:solidFill>
              </a:rPr>
              <a:t>운적</a:t>
            </a:r>
            <a:r>
              <a:rPr lang="ko-KR" altLang="en-US" sz="1400" b="1" dirty="0">
                <a:solidFill>
                  <a:srgbClr val="7030A0"/>
                </a:solidFill>
              </a:rPr>
              <a:t> 요소로 인해 본인 실력을 제압할 수 있는 상대를 제압하지 못하고 오히려 데미지를 받게 되었을 때 이러한 감정을 느껴 반발하게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자원관리가 게임 플레이에 주는 영향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8564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영원한 죽음의 영향으로 죽음을 회피하기 위해 자원을 관리하게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자원의 획득처가 대부분의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몬스터를 처치했을 때 보상 뿐이라 생명 연상을 위해 반복적으로 몬스터를 처치하게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이때 던전의 한곳에 머물러 몬스터를 사냥하는 일명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파밍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을 방지해 게임의 진행 속도를 빠르게 유지한다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자원관리 요소가 있음으로 유저는 위험을 무릅쓰고 전투를 진행해야 하는 동기가 생기게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자원 관리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205099CF-D5D1-4A5E-BC7E-917E2451075E}"/>
              </a:ext>
            </a:extLst>
          </p:cNvPr>
          <p:cNvSpPr/>
          <p:nvPr/>
        </p:nvSpPr>
        <p:spPr>
          <a:xfrm>
            <a:off x="758657" y="1965529"/>
            <a:ext cx="2652130" cy="1143802"/>
          </a:xfrm>
          <a:prstGeom prst="wedgeRoundRectCallout">
            <a:avLst>
              <a:gd name="adj1" fmla="val 59115"/>
              <a:gd name="adj2" fmla="val 828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BE4F038-4225-4BDF-970A-364CE862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94" y="2099777"/>
            <a:ext cx="875304" cy="8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7ACBC1D-3D69-439F-8F1A-4776B264E15E}"/>
              </a:ext>
            </a:extLst>
          </p:cNvPr>
          <p:cNvSpPr/>
          <p:nvPr/>
        </p:nvSpPr>
        <p:spPr>
          <a:xfrm>
            <a:off x="1772797" y="2340677"/>
            <a:ext cx="547805" cy="32574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9CF31B-B6F7-446F-BF88-C393D2EA1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457" y="2022570"/>
            <a:ext cx="1029718" cy="102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0FE27C4-A6A3-4B25-ADE3-18F7545849F8}"/>
              </a:ext>
            </a:extLst>
          </p:cNvPr>
          <p:cNvSpPr/>
          <p:nvPr/>
        </p:nvSpPr>
        <p:spPr>
          <a:xfrm>
            <a:off x="14026737" y="-966144"/>
            <a:ext cx="5548096" cy="4778278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해당 장르의 게임에서 죽음으로 가는 경로는 다양하다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그 중 하나로 자원을 관리하지 못해 지속적인 데미지를 받다 사망하는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자원은 몬스터를 처치해 획득 하거나 던전 클리어 보상으로 획득할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여기서 유저는 딜레마에 빠지게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자신 보다 강한 다수의 몬스터와 싸우다 죽을 것인지 제자리에 서서 굶어 죽을 것인지 결정해야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대다수의 유저는 생존 가능성이 더 큰 전투를 선택하고 전투에서 살아남아 자원을 획득하고 생명을 연장시킬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그렇지 않은 경우에는 이전 플레이의 실수를 만회하기 위한 재시도를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자원 관리의 이유는 영원한 죽음의 효과와 연관이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체력을 관리하지 못해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이 되면 캐릭터가 사망하게 되듯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부정적인 상황을 회피하기 위해 유저는 자원을 관리하게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또 필요한 자원이 대부분 던전 내 존재하는 몬스터에게서 드랍 되기 때문에 유저는 싫어도 생명을 유지하기 위해 던전을 탐험해 몬스터를 사냥한다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던전의 한 공간에 머물 수 없어지기 때문에 게임의 전체적인 플레이 속도가 매우 빨라지게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A5E8243-BF45-4D4B-A0D6-2BD4F888809A}"/>
              </a:ext>
            </a:extLst>
          </p:cNvPr>
          <p:cNvSpPr/>
          <p:nvPr/>
        </p:nvSpPr>
        <p:spPr>
          <a:xfrm>
            <a:off x="14026737" y="3891740"/>
            <a:ext cx="5548096" cy="4778278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생존 게임에서 자주 사용하는 요소로 해당 요소가 있는 게임의 경우 플레이가 쉼없이 진행된다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방심하는 순간 캐릭터의 일부 수치가 매우 떨어져 응급한 상황이 발생하기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위 요소는 영원한 죽음과 시너지를 발휘하게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영원한 죽음을 통해 다른 게임들 보다 높은 죽음에 대한 경각심으로 인해 최대한 안정적인 플레이를 위해 던전을 탐험해 자원을 채취하게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생존 게임과 달리 자원을 던전의 구조물에서 채취하는 것이 아닌 몬스터를 처치함으로 획득하기 때문에 위험을 무릅쓰고 자원을 획득하기 위한 전투를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몬스터의 전투에서 유저가 승리해 자원을 획득한 경우 유저는 영원한 죽음을 통한 성취감에 추가로 자원을 획득해 생명을 유지할 수 있다는 안도감을 가지게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여기서 랜덤 생성 요소로 인해 자원이 고정적으로 획득 할 수 없도록 만들어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던전 한 곳에 머물러 몬스터를 사냥하는 일명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파밍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을 할 수 없도록 만들었다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AF8BB2-3D94-49E4-9F6A-63FE9D27F7B9}"/>
              </a:ext>
            </a:extLst>
          </p:cNvPr>
          <p:cNvSpPr/>
          <p:nvPr/>
        </p:nvSpPr>
        <p:spPr>
          <a:xfrm>
            <a:off x="6154639" y="4264964"/>
            <a:ext cx="5548096" cy="2375302"/>
          </a:xfrm>
          <a:prstGeom prst="roundRect">
            <a:avLst>
              <a:gd name="adj" fmla="val 138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랜덤 요소의 영향도 받는데 몬스터를 처치했을 때 획득할 자원의 개수가 정해져 있지 않아 노력 대비 원하는 양의 자원을 획득하지 못할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또 특정 지점에서 자원을 원하는 만큼 획득할 것이라는 확신이 없기 때문에 매번 진행할 방을 고를 때 마다 고민하게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동일한 환경이라도 자원 관리 유무에 따라 플레이 경험이 달라지게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1F1613-965B-4C2F-9388-FA93CA96224B}"/>
              </a:ext>
            </a:extLst>
          </p:cNvPr>
          <p:cNvGrpSpPr/>
          <p:nvPr/>
        </p:nvGrpSpPr>
        <p:grpSpPr>
          <a:xfrm>
            <a:off x="3557866" y="2728881"/>
            <a:ext cx="2371152" cy="1257364"/>
            <a:chOff x="958571" y="4253029"/>
            <a:chExt cx="4303148" cy="228185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79D1D2C-A68F-411F-913E-AE0482D42116}"/>
                </a:ext>
              </a:extLst>
            </p:cNvPr>
            <p:cNvGrpSpPr/>
            <p:nvPr/>
          </p:nvGrpSpPr>
          <p:grpSpPr>
            <a:xfrm>
              <a:off x="1447836" y="4253029"/>
              <a:ext cx="3813883" cy="2281857"/>
              <a:chOff x="1447836" y="4253029"/>
              <a:chExt cx="3813883" cy="2281857"/>
            </a:xfrm>
          </p:grpSpPr>
          <p:pic>
            <p:nvPicPr>
              <p:cNvPr id="29" name="Picture 16">
                <a:extLst>
                  <a:ext uri="{FF2B5EF4-FFF2-40B4-BE49-F238E27FC236}">
                    <a16:creationId xmlns:a16="http://schemas.microsoft.com/office/drawing/2014/main" id="{6895C7F9-F0C4-421C-959F-620549341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1447836" y="5179921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6">
                <a:extLst>
                  <a:ext uri="{FF2B5EF4-FFF2-40B4-BE49-F238E27FC236}">
                    <a16:creationId xmlns:a16="http://schemas.microsoft.com/office/drawing/2014/main" id="{C617FB16-AD71-44A1-8FDC-5A57F095E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4" t="19691" r="2066" b="21538"/>
              <a:stretch/>
            </p:blipFill>
            <p:spPr bwMode="auto">
              <a:xfrm>
                <a:off x="3049134" y="4253029"/>
                <a:ext cx="2212585" cy="1354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B1E66DD2-BDE0-439B-A0A9-6BD72F354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8571" y="5485686"/>
              <a:ext cx="1018791" cy="1018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D8A83B49-225A-43FC-B81F-D332A7FA2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2876106" y="4529422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>
              <a:extLst>
                <a:ext uri="{FF2B5EF4-FFF2-40B4-BE49-F238E27FC236}">
                  <a16:creationId xmlns:a16="http://schemas.microsoft.com/office/drawing/2014/main" id="{7B68233F-FDBE-43AF-8751-8A9640ADB5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6" t="10291" r="12000" b="12706"/>
            <a:stretch/>
          </p:blipFill>
          <p:spPr bwMode="auto">
            <a:xfrm>
              <a:off x="3876278" y="5370651"/>
              <a:ext cx="392261" cy="40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D5D0FEDE-AD11-4BDC-9757-7DA261C455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4567101" y="4943468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2C34AC98-6F59-4F47-85E5-1860F6BDE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6" b="40228"/>
            <a:stretch/>
          </p:blipFill>
          <p:spPr bwMode="auto">
            <a:xfrm>
              <a:off x="3049134" y="5825013"/>
              <a:ext cx="1009074" cy="42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>
              <a:extLst>
                <a:ext uri="{FF2B5EF4-FFF2-40B4-BE49-F238E27FC236}">
                  <a16:creationId xmlns:a16="http://schemas.microsoft.com/office/drawing/2014/main" id="{F765725D-B72D-4C03-A593-20D553E21F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 t="9523" r="18905" b="13475"/>
            <a:stretch/>
          </p:blipFill>
          <p:spPr bwMode="auto">
            <a:xfrm>
              <a:off x="2096590" y="4717024"/>
              <a:ext cx="635717" cy="77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5649AB-22C4-4700-A48C-6CB43C03C544}"/>
              </a:ext>
            </a:extLst>
          </p:cNvPr>
          <p:cNvGrpSpPr/>
          <p:nvPr/>
        </p:nvGrpSpPr>
        <p:grpSpPr>
          <a:xfrm>
            <a:off x="1054015" y="4292851"/>
            <a:ext cx="4446904" cy="1835284"/>
            <a:chOff x="698911" y="4360610"/>
            <a:chExt cx="5157111" cy="2128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7EE2C-242F-463D-B2E2-0ED3CE3E1823}"/>
                </a:ext>
              </a:extLst>
            </p:cNvPr>
            <p:cNvSpPr txBox="1"/>
            <p:nvPr/>
          </p:nvSpPr>
          <p:spPr>
            <a:xfrm>
              <a:off x="1365807" y="4412611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3BA932-28EE-474B-B9CD-1CBC849313BB}"/>
                </a:ext>
              </a:extLst>
            </p:cNvPr>
            <p:cNvSpPr txBox="1"/>
            <p:nvPr/>
          </p:nvSpPr>
          <p:spPr>
            <a:xfrm>
              <a:off x="4533035" y="4360610"/>
              <a:ext cx="71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LV. 10</a:t>
              </a:r>
              <a:endParaRPr lang="ko-KR" alt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37E188B-53EE-45EF-B701-1ED5BFE22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23"/>
            <a:stretch/>
          </p:blipFill>
          <p:spPr bwMode="auto">
            <a:xfrm>
              <a:off x="4556430" y="4598071"/>
              <a:ext cx="694184" cy="1456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831800D8-E4D6-4181-ACAA-46BA66EE4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100" y="5045231"/>
              <a:ext cx="866622" cy="866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F124D9F-B642-4D76-804C-5C4E41474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698911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A863BEC-2409-4902-A789-91BE2EAB2A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508" b="18000"/>
            <a:stretch/>
          </p:blipFill>
          <p:spPr bwMode="auto">
            <a:xfrm>
              <a:off x="3951022" y="5965280"/>
              <a:ext cx="1905000" cy="52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05D0B25-C4CA-437A-BACA-8DAB16929C49}"/>
                </a:ext>
              </a:extLst>
            </p:cNvPr>
            <p:cNvSpPr/>
            <p:nvPr/>
          </p:nvSpPr>
          <p:spPr>
            <a:xfrm>
              <a:off x="1059873" y="6054075"/>
              <a:ext cx="1330036" cy="346725"/>
            </a:xfrm>
            <a:prstGeom prst="round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부등호 8">
            <a:extLst>
              <a:ext uri="{FF2B5EF4-FFF2-40B4-BE49-F238E27FC236}">
                <a16:creationId xmlns:a16="http://schemas.microsoft.com/office/drawing/2014/main" id="{592A2233-616C-4BA1-86F1-A973AB56F80D}"/>
              </a:ext>
            </a:extLst>
          </p:cNvPr>
          <p:cNvSpPr/>
          <p:nvPr/>
        </p:nvSpPr>
        <p:spPr>
          <a:xfrm>
            <a:off x="2707763" y="4958624"/>
            <a:ext cx="1130794" cy="747276"/>
          </a:xfrm>
          <a:prstGeom prst="mathNotEqua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54F48-5152-4483-8E40-D384E9F4779D}"/>
              </a:ext>
            </a:extLst>
          </p:cNvPr>
          <p:cNvSpPr txBox="1"/>
          <p:nvPr/>
        </p:nvSpPr>
        <p:spPr>
          <a:xfrm>
            <a:off x="1263888" y="6245701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</a:t>
            </a:r>
            <a:r>
              <a:rPr lang="ko-KR" altLang="en-US" sz="1200" dirty="0" err="1"/>
              <a:t>소지량에</a:t>
            </a:r>
            <a:r>
              <a:rPr lang="ko-KR" altLang="en-US" sz="1200" dirty="0"/>
              <a:t> 따라 전혀 다른 플레이 경험을 하게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2FB4C5-A48E-4452-8992-C9F5F4FA3D8B}"/>
              </a:ext>
            </a:extLst>
          </p:cNvPr>
          <p:cNvSpPr txBox="1"/>
          <p:nvPr/>
        </p:nvSpPr>
        <p:spPr>
          <a:xfrm>
            <a:off x="591638" y="3566913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자원 관리요소가 위험을 무릅쓰고 전투를</a:t>
            </a:r>
            <a:br>
              <a:rPr lang="en-US" altLang="ko-KR" sz="1200" dirty="0"/>
            </a:br>
            <a:r>
              <a:rPr lang="ko-KR" altLang="en-US" sz="1200" dirty="0"/>
              <a:t>진행해야 하는 동기를 부여한다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834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964E71-9677-4400-8EC8-BB9A10B716B2}"/>
              </a:ext>
            </a:extLst>
          </p:cNvPr>
          <p:cNvSpPr/>
          <p:nvPr/>
        </p:nvSpPr>
        <p:spPr>
          <a:xfrm>
            <a:off x="485774" y="671362"/>
            <a:ext cx="11216961" cy="1443188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20456605-ED63-4D18-9D1F-C4FC971DB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851587"/>
              </p:ext>
            </p:extLst>
          </p:nvPr>
        </p:nvGraphicFramePr>
        <p:xfrm>
          <a:off x="485774" y="671364"/>
          <a:ext cx="11216960" cy="1443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6960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</a:tblGrid>
              <a:tr h="49243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950748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80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년대 출시한 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‘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로그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’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의 특징을 계승한 다양한 게임들이 출시하며 그것을 지칭할 용어가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게임에서 랜덤 생성과 영원한 죽음이 가장 핵심 시스템이라 생각한다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2008</a:t>
                      </a:r>
                      <a:r>
                        <a:rPr lang="ko-KR" altLang="en-US" sz="1200" dirty="0"/>
                        <a:t>년 독일 개발자 </a:t>
                      </a:r>
                      <a:r>
                        <a:rPr lang="ko-KR" altLang="en-US" sz="1200" dirty="0" err="1"/>
                        <a:t>컴퍼런스에서</a:t>
                      </a:r>
                      <a:r>
                        <a:rPr lang="ko-KR" altLang="en-US" sz="1200" dirty="0"/>
                        <a:t> 장르에 필요한 요소가 무엇인지 정의하는 시간을 가졌다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2250097"/>
            <a:ext cx="11216961" cy="4436453"/>
          </a:xfrm>
          <a:prstGeom prst="roundRect">
            <a:avLst>
              <a:gd name="adj" fmla="val 37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6441"/>
              </p:ext>
            </p:extLst>
          </p:nvPr>
        </p:nvGraphicFramePr>
        <p:xfrm>
          <a:off x="485773" y="2254709"/>
          <a:ext cx="11216960" cy="4436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1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654859">
                  <a:extLst>
                    <a:ext uri="{9D8B030D-6E8A-4147-A177-3AD203B41FA5}">
                      <a16:colId xmlns:a16="http://schemas.microsoft.com/office/drawing/2014/main" val="182617351"/>
                    </a:ext>
                  </a:extLst>
                </a:gridCol>
              </a:tblGrid>
              <a:tr h="489758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게임의 특징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77505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영원한 죽음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세이브 포인트가 없으며 캐릭터가 사망하게 되면 게임을 진행한 정보를 삭제한다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사망 시 페널티가 큰 것 때문에 플레이의 긴장감이 생긴다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최근 출시한 게임의 경우 해당 요소를 성장 요소를 사용해 게임의 진입장벽과 유저 스스로 게임의 난이도를 조절 할 수 있도록 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endParaRPr lang="ko-KR" altLang="en-US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  <a:tr h="120302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랜덤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던전 내 아이템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구조물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, NPC</a:t>
                      </a:r>
                      <a:r>
                        <a:rPr lang="ko-KR" altLang="en-US" sz="1000" dirty="0"/>
                        <a:t>의 배치가 랜덤으로 진행되는 것을 의미한다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죽음으로 플레이 정보가 삭제되면 처음부터 다시 플레이하는 것을 반복하게 되어 쉽게 지루해진다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플레이어의 주위 환경을 계속해서 변경시켜 새로운 경험을 할 수 있도록 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게임마다 다양한 방식으로 랜덤 생성을 진행한다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 </a:t>
                      </a:r>
                      <a:b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소울 나이트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랜덤 생성할 구조물과 위치를 지정해 상황에 따라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던 그리드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미리 제작한 방정보를 연결 방향에 따라 적절히 연결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54141"/>
                  </a:ext>
                </a:extLst>
              </a:tr>
              <a:tr h="97567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식별 요소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유저에게 게임내 정보를 대부분 전달하지 않는 것을 의미한다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유저가 직접 경험하는 것을 통해 정보를 학습하고 기억하게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소울 나이트의 경우  식별 요소를 줄이고 최대한 빠른 속도로 플레이 할 수 있도록 유저에게 정보지원을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 그리드의 경우 식별 요소가 하나의 컨텐츠로 초기에 마을의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없다 던전에서 한 명씩 구조하며 기능을 하나씩 개방하게 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53305"/>
                  </a:ext>
                </a:extLst>
              </a:tr>
              <a:tr h="94557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자원 관리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초기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로그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의 식별 요소를 유저 캐릭터 상태 값 이외에 관리해야 하는 수치가 있는 것을 의미했지만 현재는 캐릭터의 기본 요소와 함께 포함해서 설명한다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관리해야 하는 자원 수치의 수가 많아 질수록 게임의 난이도가 증가하게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최근에는 자원 관리요소를 전투와 연관 지어 사용한다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b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소울 나이트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무기를 사용할 때 마다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소비하게 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마나 자동 재생 불가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던 그리드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던전 안과 밖에서 사용하는 재화가 같아 사용시 적절한 소비를 하도록 유도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92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68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726282"/>
            <a:ext cx="11216961" cy="4388996"/>
          </a:xfrm>
          <a:prstGeom prst="roundRect">
            <a:avLst>
              <a:gd name="adj" fmla="val 37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76567"/>
              </p:ext>
            </p:extLst>
          </p:nvPr>
        </p:nvGraphicFramePr>
        <p:xfrm>
          <a:off x="485773" y="726281"/>
          <a:ext cx="11216960" cy="4388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1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654859">
                  <a:extLst>
                    <a:ext uri="{9D8B030D-6E8A-4147-A177-3AD203B41FA5}">
                      <a16:colId xmlns:a16="http://schemas.microsoft.com/office/drawing/2014/main" val="182617351"/>
                    </a:ext>
                  </a:extLst>
                </a:gridCol>
              </a:tblGrid>
              <a:tr h="46494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게임에 빠져드는 이유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97132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영원한 죽음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다른 게임들과 달리 죽음의 페널티가 크다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때문에 유저는 다른 게임들과 차별화된 죽음을 경험한 이후 페널티를 회피하기 위한 플레이를 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죽음을 회피하려는 플레이를 통해 유저는 숙련도를 쌓게 되고 높은 긴장감과 낮은 이완상태를 오가며 유저는 자신이 성장하고 있음을 시각적으로 확인하게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또한 죽음의 페널티로 인해 얻은 것이 많은 만큼 잃을 것도 많다는 것을 인지하고 현재 선택이 이후 플레이에 어떻게 영향을 끼칠지 고민하게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긴장 강화 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직접 경험을 통한 성장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큰 페널티 만큼 큰 성취감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유저에게 선택과 집중의 필요성을 알려줌</a:t>
                      </a:r>
                      <a:endParaRPr lang="en-US" altLang="ko-KR" sz="10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61219"/>
                  </a:ext>
                </a:extLst>
              </a:tr>
              <a:tr h="119766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랜덤 생성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개발 효율을 높여 주며 동시에 유저의 반복 플레이의 지루함을 일부 덜어주게 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패키지 게임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온라인 게임의 경우 지속적인 업데이트로 유저가 지루함으로 인해 떠나는 것을 방지하려고 노력한다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매번 플레이마다 새로운 환경이 만들어진다는 것은 유저의 지루함을 개선할 수 있는 좋은 방법이다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개발 과정에서도 이점을 발휘 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유저의 지루함을 개선함과 동시에 추가 업데이트의 기간을 충분히 가질 수 있게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미리 리소스를 생성해둔 상태로 랜덤 배치함으로 상대적으로 적은 리소스로 큰 컨텐츠 볼륨을 만들 수 있다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54141"/>
                  </a:ext>
                </a:extLst>
              </a:tr>
              <a:tr h="97132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식별 요소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 내 주요 정보를 은닉하는 것으로 유저가 직접 플레이한 경험을 통해 학습하고 배우도록 하는 것이 목적이다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랜덤 생성 요소로 인해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유저는 앞으로 처할 상황과 던전형태를 예상할 수 없게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영원한 죽음으로 인해 또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언제든 죽을 수 있다는 것에 긴장감이 생기고 매 플레이 마다 신중한 선택을 하게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다만 랜덤 생성과 함께 운적요소가 강하게 작용할 경우 유저는 반발하게 되기에 적정 선을 찾는 것이 중요하다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053305"/>
                  </a:ext>
                </a:extLst>
              </a:tr>
              <a:tr h="73300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자원 관리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자원 관리요소로 전투를 진행해야 하는 동기가 부여된다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위험을 무릅쓰고 몬스터와 전투해 자원을 획득하게 된다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이때 던전 한곳에 머무는 것이 자연스럽게 불가능해 진다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dirty="0">
                          <a:solidFill>
                            <a:srgbClr val="7030A0"/>
                          </a:solidFill>
                        </a:rPr>
                        <a:t>자원 관리 숙련도에 따라 이후 유저가 느끼는 게임의 난이도는 동일한 환경에서도 서로 달라진다</a:t>
                      </a:r>
                      <a:r>
                        <a:rPr lang="en-US" altLang="ko-KR" sz="1000" b="1" dirty="0">
                          <a:solidFill>
                            <a:srgbClr val="7030A0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928623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A0DD603-94FF-4E16-B8B4-D623BC3E6A09}"/>
              </a:ext>
            </a:extLst>
          </p:cNvPr>
          <p:cNvSpPr/>
          <p:nvPr/>
        </p:nvSpPr>
        <p:spPr>
          <a:xfrm>
            <a:off x="485771" y="5219700"/>
            <a:ext cx="11216959" cy="1409700"/>
          </a:xfrm>
          <a:prstGeom prst="roundRect">
            <a:avLst>
              <a:gd name="adj" fmla="val 110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en-US" altLang="ko-KR" sz="1200" dirty="0">
                <a:solidFill>
                  <a:schemeClr val="tx1"/>
                </a:solidFill>
              </a:rPr>
              <a:t>– </a:t>
            </a:r>
            <a:r>
              <a:rPr lang="ko-KR" altLang="en-US" sz="1200" dirty="0" err="1">
                <a:solidFill>
                  <a:schemeClr val="tx1"/>
                </a:solidFill>
              </a:rPr>
              <a:t>라이크에</a:t>
            </a:r>
            <a:r>
              <a:rPr lang="ko-KR" altLang="en-US" sz="1200" dirty="0">
                <a:solidFill>
                  <a:schemeClr val="tx1"/>
                </a:solidFill>
              </a:rPr>
              <a:t> 사용되는 요소인 영원한 죽음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랜덤 생성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식별 요소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자원 관리 는 각 요소가 서로를 서포트 하면서 다른 게임들과 다른 차별점을 가지게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위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가지 요소의 궁극적인 목적은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예측 불가능한 상황과 다른 게임에서 찾기 힘든 큰 페널티를 통해 유저에게 긴장감과 선택의 중요성을 전달하고 수 없이 많은 반복을 통해 축적한 경험과 성장한 숙련도로 고난을 극복했을 때 더 큰 성취감을 주고자 한다</a:t>
            </a:r>
            <a:r>
              <a:rPr lang="en-US" altLang="ko-KR" sz="1400" b="1" dirty="0">
                <a:solidFill>
                  <a:srgbClr val="7030A0"/>
                </a:solidFill>
              </a:rPr>
              <a:t>.’</a:t>
            </a:r>
            <a:r>
              <a:rPr lang="ko-KR" altLang="en-US" sz="1400" b="1" dirty="0">
                <a:solidFill>
                  <a:srgbClr val="7030A0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라고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1C4EB-012C-4669-A9E2-C1338781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0B28F0-BFC1-49B2-AFA5-915545056DF5}"/>
              </a:ext>
            </a:extLst>
          </p:cNvPr>
          <p:cNvSpPr/>
          <p:nvPr/>
        </p:nvSpPr>
        <p:spPr>
          <a:xfrm>
            <a:off x="485773" y="787241"/>
            <a:ext cx="11216961" cy="5861813"/>
          </a:xfrm>
          <a:prstGeom prst="roundRect">
            <a:avLst>
              <a:gd name="adj" fmla="val 370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7030A0"/>
              </a:solidFill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B0E651D1-6858-4C59-8A29-F51BEF3D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926704"/>
              </p:ext>
            </p:extLst>
          </p:nvPr>
        </p:nvGraphicFramePr>
        <p:xfrm>
          <a:off x="485773" y="787240"/>
          <a:ext cx="11216960" cy="5861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267">
                  <a:extLst>
                    <a:ext uri="{9D8B030D-6E8A-4147-A177-3AD203B41FA5}">
                      <a16:colId xmlns:a16="http://schemas.microsoft.com/office/drawing/2014/main" val="3521323949"/>
                    </a:ext>
                  </a:extLst>
                </a:gridCol>
                <a:gridCol w="9223693">
                  <a:extLst>
                    <a:ext uri="{9D8B030D-6E8A-4147-A177-3AD203B41FA5}">
                      <a16:colId xmlns:a16="http://schemas.microsoft.com/office/drawing/2014/main" val="1445179259"/>
                    </a:ext>
                  </a:extLst>
                </a:gridCol>
              </a:tblGrid>
              <a:tr h="464949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장르를 발전시킬 방향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5291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장르 융합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최근 게임 산업 뿐만 아니라 다른 문화 컨텐츠에서도 다양한 장르의 요소를 활용함으로 점차 장르의 벽이 허물어져 가고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게임에서도 유저에게 다양한 경험을 주기 위해 다양한 장르의 요소를 활용한 것을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차별화 전략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사용하기도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이때 기본 베이스로 가지고 갈 것이 무엇인지 결정하는 것이 중요하다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경험을 고려하지 않은 장르 혼합은 불편함만 남기고 새로운 시도라 판단하기 힘들어 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베이스로 가져갈 수 도 있고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반대로 다른 장르를 기반으로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요소를 활용할 수 도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2688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난이도 순화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게임은 장르의 진입 장벽이 존재한다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다른 게임들과 달리 게임의 난이도가 높고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유저의 경험 또한 게임이 주려는 경험과 다소 차이가 있기 때문이다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때문에 적절히 난이도를 순화하는 방식으로 보다 많은 사람들이 게임을 즐길 수 있도록 해야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게임의 난이도에 영향을 주는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영원한 죽음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‘, 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자원 관리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영향을 유저가 부정적으로 받아들이지 않도록 하기 위해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보조하는 시스템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을 구성하는 것이 좋다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재화를 대가로 즉시 부활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캐릭터의 경험치 또는 강화 등급을 활용해 반복적인 플레이를 유도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방식을 사용한 장르를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다르게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로그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-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라이트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라고 지칭하고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문서에서 예시로 설명한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대표적인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라이트 장르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694900"/>
                  </a:ext>
                </a:extLst>
              </a:tr>
              <a:tr h="46494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/>
                        <a:t>멀티 플레이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대부분의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게임은 싱글 플레이를 기반으로 게임이 진행되었다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덕분에 플레이하는 유저에 각자 취향과 성향에 따라 플레이 방식이 자유로워 질 수 있지만 반대로 쉽게 지루해지는 경향이 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게임 방식이 어려운 사람의 경우 도와주는 사람이 한 명 즘은 필요해 지인이나 커뮤니티의 정보를 찾아 공부하게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멀티 플레이를 통해 신규 유저에게 긴장감이 감소하고 안정적인 플레이를 할 수 있도록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기존 유저 경우 경쟁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협동의 경험이 기존 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게임과 다른 새로운 경험으로 받게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대표적이 게임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엔터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더 건전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요소에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멀티 플레이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컨텐츠를 추가해 기존 유저도 새로운 경험을 하게 되고 신규 유저도 친구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지인과 함께 플레이하며 쉽게 게임에 유입되는 효과를 얻게 되었고 금전적인 성공 또한 거두었다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846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03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로그</a:t>
            </a:r>
            <a:r>
              <a:rPr lang="en-US" altLang="ko-KR" sz="4000" dirty="0"/>
              <a:t>-</a:t>
            </a:r>
            <a:r>
              <a:rPr lang="ko-KR" altLang="en-US" sz="4000" dirty="0" err="1"/>
              <a:t>라이크</a:t>
            </a:r>
            <a:r>
              <a:rPr lang="ko-KR" altLang="en-US" sz="4000" dirty="0"/>
              <a:t> 란 무엇이고</a:t>
            </a:r>
            <a:r>
              <a:rPr lang="en-US" altLang="ko-KR" sz="4000" dirty="0"/>
              <a:t>,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어떻게 유저를 끌어 들이는가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6600" y="4029242"/>
            <a:ext cx="6734175" cy="435610"/>
          </a:xfrm>
        </p:spPr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82031190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무엇인지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요소를 활용한 게임은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특징은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장르에 빠져드는 이유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마지막 총 정리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746032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적용한다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재미요소와 유저 경험을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최초의 </a:t>
            </a:r>
            <a:r>
              <a:rPr lang="en-US" altLang="ko-KR" sz="1200" dirty="0">
                <a:solidFill>
                  <a:schemeClr val="tx1"/>
                </a:solidFill>
              </a:rPr>
              <a:t> PC RPG</a:t>
            </a:r>
            <a:r>
              <a:rPr lang="ko-KR" altLang="en-US" sz="1200" dirty="0">
                <a:solidFill>
                  <a:schemeClr val="tx1"/>
                </a:solidFill>
              </a:rPr>
              <a:t> 게임으로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 err="1">
                <a:solidFill>
                  <a:schemeClr val="tx1"/>
                </a:solidFill>
              </a:rPr>
              <a:t>아돔</a:t>
            </a:r>
            <a:r>
              <a:rPr lang="en-US" altLang="ko-KR" sz="1200" dirty="0">
                <a:solidFill>
                  <a:schemeClr val="tx1"/>
                </a:solidFill>
              </a:rPr>
              <a:t>(ADOM)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와 유사한 게임들이 출시되었다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51E251B-056B-43F2-8920-FEFF285E7894}"/>
              </a:ext>
            </a:extLst>
          </p:cNvPr>
          <p:cNvSpPr/>
          <p:nvPr/>
        </p:nvSpPr>
        <p:spPr>
          <a:xfrm>
            <a:off x="464402" y="821780"/>
            <a:ext cx="11235071" cy="2166902"/>
          </a:xfrm>
          <a:prstGeom prst="roundRect">
            <a:avLst>
              <a:gd name="adj" fmla="val 92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46F565-30DD-4518-8F5F-33AA44AC3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39" t="10869" r="25555" b="50003"/>
          <a:stretch/>
        </p:blipFill>
        <p:spPr>
          <a:xfrm>
            <a:off x="702075" y="965095"/>
            <a:ext cx="3281632" cy="1831151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60B3F-B1F9-45F4-9626-857F26EABC52}"/>
              </a:ext>
            </a:extLst>
          </p:cNvPr>
          <p:cNvSpPr txBox="1"/>
          <p:nvPr/>
        </p:nvSpPr>
        <p:spPr>
          <a:xfrm>
            <a:off x="1822320" y="2793423"/>
            <a:ext cx="1041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오메가</a:t>
            </a:r>
            <a:r>
              <a:rPr lang="en-US" altLang="ko-KR" sz="1000" dirty="0"/>
              <a:t>(Omega)</a:t>
            </a:r>
            <a:endParaRPr lang="ko-KR" altLang="en-US" sz="1000" dirty="0"/>
          </a:p>
        </p:txBody>
      </p:sp>
      <p:pic>
        <p:nvPicPr>
          <p:cNvPr id="25" name="Picture 4" descr="nethack에 대한 이미지 검색결과">
            <a:extLst>
              <a:ext uri="{FF2B5EF4-FFF2-40B4-BE49-F238E27FC236}">
                <a16:creationId xmlns:a16="http://schemas.microsoft.com/office/drawing/2014/main" id="{CB8F4E76-0C16-4F17-A1CB-CF72757C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25" y="950153"/>
            <a:ext cx="3281632" cy="18377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DCE18-B5A0-4A0D-A27B-7D23201071A7}"/>
              </a:ext>
            </a:extLst>
          </p:cNvPr>
          <p:cNvSpPr txBox="1"/>
          <p:nvPr/>
        </p:nvSpPr>
        <p:spPr>
          <a:xfrm>
            <a:off x="5615503" y="2787866"/>
            <a:ext cx="955877" cy="23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넷핵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Nethack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8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2611621A-B460-4DF9-881E-0392D330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75" y="974973"/>
            <a:ext cx="3278243" cy="1852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359F49-8342-4252-BC80-D4DF8251EB65}"/>
              </a:ext>
            </a:extLst>
          </p:cNvPr>
          <p:cNvSpPr txBox="1"/>
          <p:nvPr/>
        </p:nvSpPr>
        <p:spPr>
          <a:xfrm>
            <a:off x="9536312" y="2792039"/>
            <a:ext cx="611968" cy="2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ADOM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5271248" y="848412"/>
            <a:ext cx="4743025" cy="497489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6" y="848639"/>
            <a:ext cx="4725252" cy="49746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856488"/>
              </p:ext>
            </p:extLst>
          </p:nvPr>
        </p:nvGraphicFramePr>
        <p:xfrm>
          <a:off x="428392" y="3270991"/>
          <a:ext cx="4743026" cy="255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 그리드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955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365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활용한 빠른 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 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4" y="1055236"/>
            <a:ext cx="3889246" cy="2187701"/>
          </a:xfrm>
          <a:prstGeom prst="roundRect">
            <a:avLst>
              <a:gd name="adj" fmla="val 10014"/>
            </a:avLst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F415A2-5854-4D2E-A10F-025CD204D7AA}"/>
              </a:ext>
            </a:extLst>
          </p:cNvPr>
          <p:cNvSpPr/>
          <p:nvPr/>
        </p:nvSpPr>
        <p:spPr>
          <a:xfrm>
            <a:off x="10114103" y="1467854"/>
            <a:ext cx="1631731" cy="5112068"/>
          </a:xfrm>
          <a:prstGeom prst="roundRect">
            <a:avLst>
              <a:gd name="adj" fmla="val 166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9D5C08-9F50-47D2-9EAC-4FED902899B7}"/>
              </a:ext>
            </a:extLst>
          </p:cNvPr>
          <p:cNvGrpSpPr/>
          <p:nvPr/>
        </p:nvGrpSpPr>
        <p:grpSpPr>
          <a:xfrm>
            <a:off x="10228403" y="2239632"/>
            <a:ext cx="1338953" cy="3583693"/>
            <a:chOff x="7139975" y="2541458"/>
            <a:chExt cx="1828803" cy="489477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6180679-00F1-4B52-AF4E-7BE06D008433}"/>
                </a:ext>
              </a:extLst>
            </p:cNvPr>
            <p:cNvSpPr/>
            <p:nvPr/>
          </p:nvSpPr>
          <p:spPr>
            <a:xfrm>
              <a:off x="7139976" y="2541458"/>
              <a:ext cx="1828800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영원한 죽음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B9F55A-8D4E-4199-BFC0-0EC36E6A3AD5}"/>
                </a:ext>
              </a:extLst>
            </p:cNvPr>
            <p:cNvSpPr/>
            <p:nvPr/>
          </p:nvSpPr>
          <p:spPr>
            <a:xfrm>
              <a:off x="7139976" y="3941274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랜덤 생성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32A7388-CB64-4ECD-9C32-F79E1CD87849}"/>
                </a:ext>
              </a:extLst>
            </p:cNvPr>
            <p:cNvSpPr/>
            <p:nvPr/>
          </p:nvSpPr>
          <p:spPr>
            <a:xfrm>
              <a:off x="7139976" y="5341089"/>
              <a:ext cx="1828799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식별 요소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D80D470-2379-40B8-A531-B8E55B65DAEB}"/>
                </a:ext>
              </a:extLst>
            </p:cNvPr>
            <p:cNvSpPr/>
            <p:nvPr/>
          </p:nvSpPr>
          <p:spPr>
            <a:xfrm>
              <a:off x="7139975" y="6740905"/>
              <a:ext cx="1828802" cy="6953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자원 관리</a:t>
              </a:r>
            </a:p>
          </p:txBody>
        </p:sp>
      </p:grpSp>
      <p:pic>
        <p:nvPicPr>
          <p:cNvPr id="25" name="그림 24" descr="컴퓨터이(가) 표시된 사진&#10;&#10;자동 생성된 설명">
            <a:extLst>
              <a:ext uri="{FF2B5EF4-FFF2-40B4-BE49-F238E27FC236}">
                <a16:creationId xmlns:a16="http://schemas.microsoft.com/office/drawing/2014/main" id="{590F1EE8-4ECA-4503-A041-00F48038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475070" y="1055236"/>
            <a:ext cx="4360873" cy="2172149"/>
          </a:xfrm>
          <a:prstGeom prst="roundRect">
            <a:avLst>
              <a:gd name="adj" fmla="val 10528"/>
            </a:avLst>
          </a:prstGeom>
        </p:spPr>
      </p:pic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id="{D6B6BEFD-6B1E-47D5-A9A7-DA67DBA46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14971"/>
              </p:ext>
            </p:extLst>
          </p:nvPr>
        </p:nvGraphicFramePr>
        <p:xfrm>
          <a:off x="5271247" y="3270991"/>
          <a:ext cx="4743026" cy="2552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040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173986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622519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슈팅 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713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824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방과 방사이가 통로로 연결되어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탐험해 다음층으로 이동하는 포탈을 찾는다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스테이지의 마지막 층에 보스 몬스터가 등장하며 모든 보스를 처치해 게임을 클리어하는 것이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방을 클리어 하면 일정 확률로 무기를 획득하고 무기를 활용해 다음 던전의 전투를 준비하는 방식으로 게임이 진행됨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21E968E-E1FF-4A27-9C7E-4B320C9823BD}"/>
              </a:ext>
            </a:extLst>
          </p:cNvPr>
          <p:cNvSpPr/>
          <p:nvPr/>
        </p:nvSpPr>
        <p:spPr>
          <a:xfrm>
            <a:off x="10138177" y="843905"/>
            <a:ext cx="1567552" cy="509080"/>
          </a:xfrm>
          <a:prstGeom prst="roundRect">
            <a:avLst>
              <a:gd name="adj" fmla="val 42664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요소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6695758-2FB5-4585-BDC1-72E7407FDA99}"/>
              </a:ext>
            </a:extLst>
          </p:cNvPr>
          <p:cNvSpPr/>
          <p:nvPr/>
        </p:nvSpPr>
        <p:spPr>
          <a:xfrm>
            <a:off x="10845108" y="6014095"/>
            <a:ext cx="860621" cy="509081"/>
          </a:xfrm>
          <a:prstGeom prst="rightArrow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계속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86EFE1-2E1A-4566-AC70-42F133BB46CB}"/>
              </a:ext>
            </a:extLst>
          </p:cNvPr>
          <p:cNvSpPr/>
          <p:nvPr/>
        </p:nvSpPr>
        <p:spPr>
          <a:xfrm>
            <a:off x="487292" y="5942174"/>
            <a:ext cx="9567909" cy="637748"/>
          </a:xfrm>
          <a:prstGeom prst="roundRect">
            <a:avLst>
              <a:gd name="adj" fmla="val 429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두 게임을 비교해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요소들이 각 게임에 어떻게 사용되었는지 분석한다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D31C13C-71B8-4D99-8C88-F460AED5764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99195B-65F1-4F46-82B4-8FBD5B836DA2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3568A64-6AB5-4FC7-8177-4F7BB2D0B2F5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8CAFCCB-99BA-477E-BBAD-44E0C6BC3993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2A2BE41-F312-4775-9516-0FB580799422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F56C7B9-A908-4DBE-A5DE-4B8F6897365D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4FB6A2-1D25-4042-A207-AC82A6F7EA38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F7AB46-90A8-451F-BD99-60E5C67E037A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EAC7648-8251-4A18-B057-71C4E0558C90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캐릭터가 사망하게 되면 즉시 부활이 불가능하다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캐릭터의 성능을 유저가 원하는 플레이 스타일데로 커스터마이즈 가능하게 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47327D0-442F-458F-8BB7-6C466B950F9C}"/>
              </a:ext>
            </a:extLst>
          </p:cNvPr>
          <p:cNvSpPr/>
          <p:nvPr/>
        </p:nvSpPr>
        <p:spPr>
          <a:xfrm>
            <a:off x="7921709" y="1546321"/>
            <a:ext cx="3790807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35CCE2F-BDFA-4206-AA1E-35FDBBE8F484}"/>
              </a:ext>
            </a:extLst>
          </p:cNvPr>
          <p:cNvSpPr/>
          <p:nvPr/>
        </p:nvSpPr>
        <p:spPr>
          <a:xfrm>
            <a:off x="4038253" y="1555846"/>
            <a:ext cx="3800420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0ADB7DD-1A58-42C6-8F1D-2F9EE8E7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09" y="1859450"/>
            <a:ext cx="3548114" cy="1995816"/>
          </a:xfrm>
          <a:prstGeom prst="roundRect">
            <a:avLst>
              <a:gd name="adj" fmla="val 12786"/>
            </a:avLst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FCA8C26-4113-4285-A1DB-AD33BB54BD9E}"/>
              </a:ext>
            </a:extLst>
          </p:cNvPr>
          <p:cNvSpPr/>
          <p:nvPr/>
        </p:nvSpPr>
        <p:spPr>
          <a:xfrm>
            <a:off x="4054158" y="4143371"/>
            <a:ext cx="3784515" cy="2391465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사망하게 되면 마을에서 사용하는 재화를 소비해 부활할 수 있는 기회를 얻게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게임과 달리 재시도 기회를 줌으로 진입장벽을 낮추게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CC2136E-80A7-4B81-8CDC-471833A8C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4164406" y="1858741"/>
            <a:ext cx="3548114" cy="1997234"/>
          </a:xfrm>
          <a:prstGeom prst="roundRect">
            <a:avLst>
              <a:gd name="adj" fmla="val 12321"/>
            </a:avLst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738F299-4827-4B70-AD84-F064740886AC}"/>
              </a:ext>
            </a:extLst>
          </p:cNvPr>
          <p:cNvSpPr/>
          <p:nvPr/>
        </p:nvSpPr>
        <p:spPr>
          <a:xfrm>
            <a:off x="490022" y="1549497"/>
            <a:ext cx="3443979" cy="4985340"/>
          </a:xfrm>
          <a:prstGeom prst="roundRect">
            <a:avLst>
              <a:gd name="adj" fmla="val 848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캐릭터의 성장치와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스킬을 포함한 모든 플레이 기록을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사망 시 페널티가 큰 것으로 인해 플레이의 긴장감이 생긴다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캐릭터가 사망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게임 종료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하면 스테이지 진행 정보와 획득한 아이템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특성을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진행한 스테이지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처치한 몬스터 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만큼 점수로 환산해 경험치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또는 재화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를 지급한다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캐릭터 강화를 통해 이후 플레이를 좀 더 쉽게 진행할 수 있도록 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D6D87-C6A5-44A1-B06D-ED9E1C7F5D6B}"/>
              </a:ext>
            </a:extLst>
          </p:cNvPr>
          <p:cNvSpPr txBox="1"/>
          <p:nvPr/>
        </p:nvSpPr>
        <p:spPr>
          <a:xfrm>
            <a:off x="4136250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9DD24-7F40-4BB5-843F-F42F44428F00}"/>
              </a:ext>
            </a:extLst>
          </p:cNvPr>
          <p:cNvSpPr txBox="1"/>
          <p:nvPr/>
        </p:nvSpPr>
        <p:spPr>
          <a:xfrm>
            <a:off x="8041847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24998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2541F1C-0E27-45A8-B017-921C476F0672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소울 나이트와 달리 고정된 방 구조에 랜덤 배치되는 구조물은 없고 몬스터 또한 고정된 위치에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대신 유저가 진행하지 않은 방에 대한 정보는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앞으로 </a:t>
            </a:r>
            <a:r>
              <a:rPr lang="ko-KR" altLang="en-US" sz="1400" b="1" dirty="0">
                <a:solidFill>
                  <a:srgbClr val="7030A0"/>
                </a:solidFill>
              </a:rPr>
              <a:t>플레이 과정에서 생길 상황에 대해 유저가 일부 예상할 수 있게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B0B65D0-D3C3-4639-9976-E5B03323511F}"/>
              </a:ext>
            </a:extLst>
          </p:cNvPr>
          <p:cNvSpPr/>
          <p:nvPr/>
        </p:nvSpPr>
        <p:spPr>
          <a:xfrm>
            <a:off x="7937558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1ADF8E5-4E48-45E6-94BF-2026876B5B57}"/>
              </a:ext>
            </a:extLst>
          </p:cNvPr>
          <p:cNvSpPr/>
          <p:nvPr/>
        </p:nvSpPr>
        <p:spPr>
          <a:xfrm>
            <a:off x="403825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5A79A59-EEE5-445B-B16E-07BEE8FDC608}"/>
              </a:ext>
            </a:extLst>
          </p:cNvPr>
          <p:cNvSpPr/>
          <p:nvPr/>
        </p:nvSpPr>
        <p:spPr>
          <a:xfrm>
            <a:off x="4038252" y="4154959"/>
            <a:ext cx="3784515" cy="2379878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고정된 방 구조에 랜덤 생성되는 구조물 영역을 설정해 이전과 같은 방이라도 다른 형태를 띄도록 만들었다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방에 등장하는 몬스터의 종류와 위치 또한 랜덤으로 배치된다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때문에 </a:t>
            </a:r>
            <a:r>
              <a:rPr lang="ko-KR" altLang="en-US" sz="1400" b="1" dirty="0">
                <a:solidFill>
                  <a:srgbClr val="7030A0"/>
                </a:solidFill>
              </a:rPr>
              <a:t>동일한 방에 입장하더라도 이전과 다른 경험을 유저에게 줄 수 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en-US" altLang="ko-KR" sz="1200" b="1" dirty="0">
              <a:solidFill>
                <a:srgbClr val="7030A0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A265CF2-20A8-4E29-A68B-38E4FDD475F2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81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구조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아이템</a:t>
            </a:r>
            <a:r>
              <a:rPr lang="en-US" altLang="ko-KR" sz="1200" dirty="0">
                <a:solidFill>
                  <a:schemeClr val="tx1"/>
                </a:solidFill>
              </a:rPr>
              <a:t>, NPC </a:t>
            </a:r>
            <a:r>
              <a:rPr lang="ko-KR" altLang="en-US" sz="1200" dirty="0">
                <a:solidFill>
                  <a:schemeClr val="tx1"/>
                </a:solidFill>
              </a:rPr>
              <a:t>등 배치가 랜덤으로 진행되는 것을 의미함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영원한 죽음의 경우 사망 시 반복적으로 낮은 등급의 스테이지를 반복적으로 플레이하게 되어 자칫 지루해 질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내 환경을 랜덤으로 생성해 반복 플레이의 지루함을 상쇄할 수 있음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미리 다양한 크기와 구조의 방을 제작해 놓은 후 던전을 생성할 때 마다 연결해 던전을 구성한다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방마다 구조가 다르며 연결 방향도 다르기 때문에 다양한 형태의 던전이 생성된다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215949-63AF-437F-977F-D9A1E82362E0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A0ACB3-A622-475E-9C06-07E26F9E7D6F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2EB859A-CA70-4446-89F4-C02664B1A694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04BC58A-E67D-459D-8CDE-14F485E9745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45D931-DC99-47F0-A686-CF2749A668B8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3E4741-FF68-43CD-A3EB-887D820F51E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62B953-71BE-4D87-B59F-A1AE0F2C7109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D17DB76-BC69-4E82-BF13-20A2E3FE27A5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E08E34C-3A5D-4549-8323-3B26442F9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1" t="32239" r="28253" b="32131"/>
          <a:stretch/>
        </p:blipFill>
        <p:spPr>
          <a:xfrm>
            <a:off x="9108318" y="2159219"/>
            <a:ext cx="2501771" cy="809264"/>
          </a:xfrm>
          <a:prstGeom prst="round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34427F-4A46-49CC-BCBD-1B4B61701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10" t="21445" r="44578" b="32018"/>
          <a:stretch/>
        </p:blipFill>
        <p:spPr>
          <a:xfrm>
            <a:off x="8025126" y="2156701"/>
            <a:ext cx="1024199" cy="1339618"/>
          </a:xfrm>
          <a:prstGeom prst="round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B631376-9A96-4341-A3CD-3939F5CF4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7" t="77144" r="8472" b="4055"/>
          <a:stretch/>
        </p:blipFill>
        <p:spPr>
          <a:xfrm>
            <a:off x="9108318" y="3064345"/>
            <a:ext cx="2501771" cy="435064"/>
          </a:xfrm>
          <a:prstGeom prst="round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46913A-D898-4DC5-ADC3-FB1FF496A4D9}"/>
              </a:ext>
            </a:extLst>
          </p:cNvPr>
          <p:cNvGrpSpPr/>
          <p:nvPr/>
        </p:nvGrpSpPr>
        <p:grpSpPr>
          <a:xfrm>
            <a:off x="4661129" y="1960982"/>
            <a:ext cx="2667000" cy="1992000"/>
            <a:chOff x="6143385" y="2706740"/>
            <a:chExt cx="3565052" cy="2662760"/>
          </a:xfrm>
        </p:grpSpPr>
        <p:pic>
          <p:nvPicPr>
            <p:cNvPr id="51" name="그림 50" descr="회로이(가) 표시된 사진&#10;&#10;자동 생성된 설명">
              <a:extLst>
                <a:ext uri="{FF2B5EF4-FFF2-40B4-BE49-F238E27FC236}">
                  <a16:creationId xmlns:a16="http://schemas.microsoft.com/office/drawing/2014/main" id="{7C5F9A82-2BEA-4E1A-9135-E224B9821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52" name="그림 51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5894DCA-AF38-4A4F-9E7F-1BAB89DDA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53" name="그림 52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BF9C5D37-8CF6-4E34-8AED-1D8DA8AF3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7043417" y="4048224"/>
              <a:ext cx="1803401" cy="1321276"/>
            </a:xfrm>
            <a:prstGeom prst="round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1CB3B3-C2C6-43AC-94AE-750A0F69D40B}"/>
              </a:ext>
            </a:extLst>
          </p:cNvPr>
          <p:cNvSpPr txBox="1"/>
          <p:nvPr/>
        </p:nvSpPr>
        <p:spPr>
          <a:xfrm>
            <a:off x="413624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10664-C47C-4E02-BE27-5FA9DDA62B90}"/>
              </a:ext>
            </a:extLst>
          </p:cNvPr>
          <p:cNvSpPr txBox="1"/>
          <p:nvPr/>
        </p:nvSpPr>
        <p:spPr>
          <a:xfrm>
            <a:off x="8035555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201096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3A3CA47-310B-4C97-AAB0-B474D34B1C69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던전에서 구조한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들은 유저를 돕는 기능을 수행한다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마을에서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에 해당하는 건물을 짓기 전까지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연결된 방의 정보를 전달하지 않기 때문에 직접 확인해야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상태를 알 수 없도록 정보를 가린다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17DF05B-6F1A-4D56-B7C5-3453BE911176}"/>
              </a:ext>
            </a:extLst>
          </p:cNvPr>
          <p:cNvSpPr/>
          <p:nvPr/>
        </p:nvSpPr>
        <p:spPr>
          <a:xfrm>
            <a:off x="7921709" y="1549497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E4DCBFF-4EDC-48E6-81D8-A274B48247F7}"/>
              </a:ext>
            </a:extLst>
          </p:cNvPr>
          <p:cNvSpPr/>
          <p:nvPr/>
        </p:nvSpPr>
        <p:spPr>
          <a:xfrm>
            <a:off x="4060392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71B7B84-1536-4051-AEAF-6D2674B98990}"/>
              </a:ext>
            </a:extLst>
          </p:cNvPr>
          <p:cNvSpPr/>
          <p:nvPr/>
        </p:nvSpPr>
        <p:spPr>
          <a:xfrm>
            <a:off x="4044543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상자에 효과 별로 색상을 다르게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 획득하기 전 아이템의 효과를 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</a:rPr>
              <a:t>미니맵을</a:t>
            </a:r>
            <a:r>
              <a:rPr lang="ko-KR" altLang="en-US" sz="1200" dirty="0">
                <a:solidFill>
                  <a:schemeClr val="tx1"/>
                </a:solidFill>
              </a:rPr>
              <a:t> 통해 인접한 방의 정보를 전달한다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식별 요소를 줄임으로 모바일 유저의 불편함을 줄이고 빠른 플레이가 가능하도록 했다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762212A-3537-432C-9ADC-2390FE461B3C}"/>
              </a:ext>
            </a:extLst>
          </p:cNvPr>
          <p:cNvSpPr/>
          <p:nvPr/>
        </p:nvSpPr>
        <p:spPr>
          <a:xfrm>
            <a:off x="486715" y="1549497"/>
            <a:ext cx="3443979" cy="4985340"/>
          </a:xfrm>
          <a:prstGeom prst="roundRect">
            <a:avLst>
              <a:gd name="adj" fmla="val 638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유저에게 전달하는 정보를 제한하는 방식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아이템의 효과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성능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몬스터 정보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던전 정보 등 유저에게 필요한 정보를 가린다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유저가 직접 경험하는 것을 통해 학습하고 기억하도록 만든다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F9FBFE-61AC-4E87-A9A4-50B09B1E8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5" t="22818" r="17886" b="34138"/>
          <a:stretch/>
        </p:blipFill>
        <p:spPr>
          <a:xfrm>
            <a:off x="8010886" y="1903695"/>
            <a:ext cx="2350934" cy="904404"/>
          </a:xfrm>
          <a:prstGeom prst="round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908364-1A3E-412F-AAE9-F1A3DB3C1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97" t="31065" r="20514" b="24355"/>
          <a:stretch/>
        </p:blipFill>
        <p:spPr>
          <a:xfrm>
            <a:off x="9067644" y="2860586"/>
            <a:ext cx="2513407" cy="904404"/>
          </a:xfrm>
          <a:prstGeom prst="roundRect">
            <a:avLst/>
          </a:prstGeom>
        </p:spPr>
      </p:pic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07F7C266-3C95-4D2F-B4F9-785E3DA0F7C5}"/>
              </a:ext>
            </a:extLst>
          </p:cNvPr>
          <p:cNvSpPr/>
          <p:nvPr/>
        </p:nvSpPr>
        <p:spPr>
          <a:xfrm rot="18714262">
            <a:off x="8498773" y="2880156"/>
            <a:ext cx="295912" cy="707021"/>
          </a:xfrm>
          <a:prstGeom prst="curvedRightArrow">
            <a:avLst>
              <a:gd name="adj1" fmla="val 26197"/>
              <a:gd name="adj2" fmla="val 54223"/>
              <a:gd name="adj3" fmla="val 26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4DE0FA-232D-4288-82DE-E565B5F4A654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E24DBD3-FFF7-4ED7-847B-48EDD90807C4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0B20F14-880D-4FFC-9A33-0BD2437EB56E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A81252F-731E-463A-81AC-791AE5D6661E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446F98-0E66-4F17-B692-0590B8E6D079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563C77-3AEE-4EEB-AADD-F53C2FAC8F26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2" name="그림 41" descr="컴퓨터이(가) 표시된 사진&#10;&#10;자동 생성된 설명">
            <a:extLst>
              <a:ext uri="{FF2B5EF4-FFF2-40B4-BE49-F238E27FC236}">
                <a16:creationId xmlns:a16="http://schemas.microsoft.com/office/drawing/2014/main" id="{04CBD1C0-4C43-4FD3-AFB6-252992FE88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4290603" y="2041841"/>
            <a:ext cx="1113117" cy="962353"/>
          </a:xfrm>
          <a:prstGeom prst="roundRect">
            <a:avLst/>
          </a:prstGeom>
        </p:spPr>
      </p:pic>
      <p:pic>
        <p:nvPicPr>
          <p:cNvPr id="43" name="그림 42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1E887A87-DB07-4EC8-BC16-1FDA2440A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349914" y="2905122"/>
            <a:ext cx="1113116" cy="1062926"/>
          </a:xfrm>
          <a:prstGeom prst="roundRect">
            <a:avLst/>
          </a:prstGeom>
        </p:spPr>
      </p:pic>
      <p:pic>
        <p:nvPicPr>
          <p:cNvPr id="5" name="그림 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F4BDB67-06FE-4FFD-9B06-128D731D9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7" t="29792" r="59441" b="53125"/>
          <a:stretch/>
        </p:blipFill>
        <p:spPr>
          <a:xfrm>
            <a:off x="6463030" y="1960464"/>
            <a:ext cx="1113116" cy="1148619"/>
          </a:xfrm>
          <a:prstGeom prst="round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C6F3D8-BD48-426F-ADF0-A14824EEBAB4}"/>
              </a:ext>
            </a:extLst>
          </p:cNvPr>
          <p:cNvSpPr txBox="1"/>
          <p:nvPr/>
        </p:nvSpPr>
        <p:spPr>
          <a:xfrm>
            <a:off x="4158389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492F1F-E508-48F2-B109-9B3B8A142057}"/>
              </a:ext>
            </a:extLst>
          </p:cNvPr>
          <p:cNvSpPr txBox="1"/>
          <p:nvPr/>
        </p:nvSpPr>
        <p:spPr>
          <a:xfrm>
            <a:off x="8019706" y="160612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1129932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771335E-579D-452F-937A-B8839A03BDC4}"/>
              </a:ext>
            </a:extLst>
          </p:cNvPr>
          <p:cNvSpPr/>
          <p:nvPr/>
        </p:nvSpPr>
        <p:spPr>
          <a:xfrm>
            <a:off x="7921709" y="4133845"/>
            <a:ext cx="3784515" cy="2400991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던 그리드의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식량 포인트를 통해 특정 </a:t>
            </a:r>
            <a:r>
              <a:rPr lang="en-US" altLang="ko-KR" sz="1200" dirty="0">
                <a:solidFill>
                  <a:schemeClr val="tx1"/>
                </a:solidFill>
              </a:rPr>
              <a:t>NPC</a:t>
            </a:r>
            <a:r>
              <a:rPr lang="ko-KR" altLang="en-US" sz="1200" dirty="0">
                <a:solidFill>
                  <a:schemeClr val="tx1"/>
                </a:solidFill>
              </a:rPr>
              <a:t>의 음식을 구입하여 특수 효과를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던전 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밖에서 사용하는 재화가 동일하다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던전 밖에서도 던전 안에서 생길 상황을 예상해 재화를 소비하게 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ECF6A4A-7801-4B56-81E4-6FB6693CEAE3}"/>
              </a:ext>
            </a:extLst>
          </p:cNvPr>
          <p:cNvSpPr/>
          <p:nvPr/>
        </p:nvSpPr>
        <p:spPr>
          <a:xfrm>
            <a:off x="7921709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3674C21-723E-4BF9-9092-AA1E00DE6901}"/>
              </a:ext>
            </a:extLst>
          </p:cNvPr>
          <p:cNvSpPr/>
          <p:nvPr/>
        </p:nvSpPr>
        <p:spPr>
          <a:xfrm>
            <a:off x="4035056" y="1555846"/>
            <a:ext cx="3768666" cy="2496125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67F25D-E3F4-4C5D-9B0C-945ABD957610}"/>
              </a:ext>
            </a:extLst>
          </p:cNvPr>
          <p:cNvSpPr/>
          <p:nvPr/>
        </p:nvSpPr>
        <p:spPr>
          <a:xfrm>
            <a:off x="4014808" y="4141739"/>
            <a:ext cx="3784515" cy="2393097"/>
          </a:xfrm>
          <a:prstGeom prst="roundRect">
            <a:avLst>
              <a:gd name="adj" fmla="val 1236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소울 나이트의 </a:t>
            </a:r>
            <a:r>
              <a:rPr lang="ko-KR" altLang="en-US" sz="1200" b="1" dirty="0" err="1">
                <a:solidFill>
                  <a:schemeClr val="tx1"/>
                </a:solidFill>
              </a:rPr>
              <a:t>차별점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무기 아이템 마다 가지는 마나 소비 값이 있어 공격 버튼을 누를 때 마다 </a:t>
            </a:r>
            <a:r>
              <a:rPr lang="ko-KR" altLang="en-US" sz="1200" dirty="0" err="1">
                <a:solidFill>
                  <a:schemeClr val="tx1"/>
                </a:solidFill>
              </a:rPr>
              <a:t>마나를</a:t>
            </a:r>
            <a:r>
              <a:rPr lang="ko-KR" altLang="en-US" sz="1200" dirty="0">
                <a:solidFill>
                  <a:schemeClr val="tx1"/>
                </a:solidFill>
              </a:rPr>
              <a:t> 소비하게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공격 횟수를 제한하고 숙련된 컨트롤을 요구하게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rgbClr val="7030A0"/>
                </a:solidFill>
              </a:rPr>
              <a:t>공격을 남용하게 되면 보스 전투 같이 필요한 순간에 공격할 수 없는 상황이 발생한다</a:t>
            </a:r>
            <a:r>
              <a:rPr lang="en-US" altLang="ko-KR" sz="14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E959C53-6384-4527-879F-80314002D474}"/>
              </a:ext>
            </a:extLst>
          </p:cNvPr>
          <p:cNvSpPr/>
          <p:nvPr/>
        </p:nvSpPr>
        <p:spPr>
          <a:xfrm>
            <a:off x="479484" y="1549497"/>
            <a:ext cx="3443979" cy="4985340"/>
          </a:xfrm>
          <a:prstGeom prst="roundRect">
            <a:avLst>
              <a:gd name="adj" fmla="val 106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로그 </a:t>
            </a:r>
            <a:r>
              <a:rPr lang="ko-KR" altLang="en-US" sz="12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b="1" dirty="0">
                <a:solidFill>
                  <a:schemeClr val="tx1"/>
                </a:solidFill>
              </a:rPr>
              <a:t> 공통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유저가 캐릭터의 체력 이외에 관리해야 하는 수치가 따로 있는 것을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수치를 관리하는 이유는 게임마다 다르지만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수치가 </a:t>
            </a:r>
            <a:r>
              <a:rPr lang="en-US" altLang="ko-KR" sz="1200" dirty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인 것을 유지하면 지속적으로 체력에 데미지를 받게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두 게임의 공통점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관리해야 하는 자원의 개수가 많아지면 많아질 수록 게임의 난이도가 올라간다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해당 게임은 자원관리 요소를 전투에 활용하는 방식으로 가볍게 활용한다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43037D-C219-4B37-B5C6-34BC8BD8BA5A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FD2D12-6E23-4A19-8ED4-987BDEE77687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05CBEC-BD71-4F92-97E3-62F5F07E3D52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CFC41FE-B0BA-408C-A467-A1CCC020CAD5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1D1C09-6708-4E9A-9245-AE1E614D5621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83E176-1673-4D76-816F-8DB56E4A23A2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1D7D5F-A53D-45F0-8FA6-45455D17CE74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571270-F5DD-4D6D-974A-85AE55402844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07594C-4BBE-467F-A59C-7260CF9E2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330" b="81443"/>
          <a:stretch/>
        </p:blipFill>
        <p:spPr>
          <a:xfrm>
            <a:off x="8017741" y="2282460"/>
            <a:ext cx="2172494" cy="883392"/>
          </a:xfrm>
          <a:prstGeom prst="round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403BE9-34CF-4824-BD6A-5BDB26AE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84357" r="86754" b="381"/>
          <a:stretch/>
        </p:blipFill>
        <p:spPr>
          <a:xfrm>
            <a:off x="10308222" y="2282459"/>
            <a:ext cx="1300909" cy="883391"/>
          </a:xfrm>
          <a:prstGeom prst="roundRect">
            <a:avLst/>
          </a:prstGeom>
        </p:spPr>
      </p:pic>
      <p:pic>
        <p:nvPicPr>
          <p:cNvPr id="23" name="그림 22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03621D52-E299-4B84-8D48-7229DB57E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1251" r="76730" b="83853"/>
          <a:stretch/>
        </p:blipFill>
        <p:spPr>
          <a:xfrm>
            <a:off x="4231985" y="1896778"/>
            <a:ext cx="2169583" cy="947130"/>
          </a:xfrm>
          <a:prstGeom prst="roundRect">
            <a:avLst/>
          </a:prstGeom>
        </p:spPr>
      </p:pic>
      <p:pic>
        <p:nvPicPr>
          <p:cNvPr id="25" name="그림 2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32BDC017-841A-445C-A00F-701A2319F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9" t="5710" r="14100" b="87739"/>
          <a:stretch/>
        </p:blipFill>
        <p:spPr>
          <a:xfrm>
            <a:off x="6512679" y="2701371"/>
            <a:ext cx="1032383" cy="532118"/>
          </a:xfrm>
          <a:prstGeom prst="roundRect">
            <a:avLst/>
          </a:prstGeom>
        </p:spPr>
      </p:pic>
      <p:pic>
        <p:nvPicPr>
          <p:cNvPr id="35" name="그림 34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1B96E450-6C93-4F52-9805-B8B8A57EA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4" t="75917" r="16753" b="6938"/>
          <a:stretch/>
        </p:blipFill>
        <p:spPr>
          <a:xfrm>
            <a:off x="5381954" y="2925782"/>
            <a:ext cx="1019614" cy="990231"/>
          </a:xfrm>
          <a:prstGeom prst="roundRect">
            <a:avLst/>
          </a:prstGeom>
        </p:spPr>
      </p:pic>
      <p:pic>
        <p:nvPicPr>
          <p:cNvPr id="21" name="그림 20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A607420D-78FF-4F2C-A073-DAEF9716B4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3" t="54601" r="2464" b="28254"/>
          <a:stretch/>
        </p:blipFill>
        <p:spPr>
          <a:xfrm>
            <a:off x="4251602" y="2906990"/>
            <a:ext cx="1019614" cy="990231"/>
          </a:xfrm>
          <a:prstGeom prst="roundRect">
            <a:avLst/>
          </a:prstGeom>
        </p:spPr>
      </p:pic>
      <p:pic>
        <p:nvPicPr>
          <p:cNvPr id="4" name="그림 3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F36944D4-CA49-4486-AD4F-B264188845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9" t="4961" r="22443" b="87209"/>
          <a:stretch/>
        </p:blipFill>
        <p:spPr>
          <a:xfrm>
            <a:off x="6512679" y="2159390"/>
            <a:ext cx="1032383" cy="452213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58045F-955D-46E9-A3A5-3B9AE52C6119}"/>
              </a:ext>
            </a:extLst>
          </p:cNvPr>
          <p:cNvSpPr txBox="1"/>
          <p:nvPr/>
        </p:nvSpPr>
        <p:spPr>
          <a:xfrm>
            <a:off x="4133053" y="163857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소울 나이트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C9D11C-342A-4A30-8FFC-1C0F0F3176F9}"/>
              </a:ext>
            </a:extLst>
          </p:cNvPr>
          <p:cNvSpPr txBox="1"/>
          <p:nvPr/>
        </p:nvSpPr>
        <p:spPr>
          <a:xfrm>
            <a:off x="8019706" y="1612471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던 그리드</a:t>
            </a:r>
          </a:p>
        </p:txBody>
      </p:sp>
    </p:spTree>
    <p:extLst>
      <p:ext uri="{BB962C8B-B14F-4D97-AF65-F5344CB8AC3E}">
        <p14:creationId xmlns:p14="http://schemas.microsoft.com/office/powerpoint/2010/main" val="411372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11779</TotalTime>
  <Words>3967</Words>
  <Application>Microsoft Office PowerPoint</Application>
  <PresentationFormat>와이드스크린</PresentationFormat>
  <Paragraphs>433</Paragraphs>
  <Slides>19</Slides>
  <Notes>16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 란 무엇이고,  어떻게 유저를 끌어 들이는가?</vt:lpstr>
      <vt:lpstr>문서에서 들어가기 전</vt:lpstr>
      <vt:lpstr>로그-라이크 란?</vt:lpstr>
      <vt:lpstr>로그-라이크 요소를 활용한 게임</vt:lpstr>
      <vt:lpstr>로그-라이크의 특징</vt:lpstr>
      <vt:lpstr>로그-라이크의 특징</vt:lpstr>
      <vt:lpstr>로그-라이크의 특징</vt:lpstr>
      <vt:lpstr>로그-라이크의 특징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총 정리</vt:lpstr>
      <vt:lpstr>총 정리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673</cp:revision>
  <dcterms:created xsi:type="dcterms:W3CDTF">2019-10-07T05:13:37Z</dcterms:created>
  <dcterms:modified xsi:type="dcterms:W3CDTF">2019-12-26T01:45:45Z</dcterms:modified>
</cp:coreProperties>
</file>